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56" r:id="rId2"/>
    <p:sldId id="257" r:id="rId3"/>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0EC2FA"/>
    <a:srgbClr val="FFFFCC"/>
    <a:srgbClr val="A5E8FD"/>
    <a:srgbClr val="70DBFC"/>
    <a:srgbClr val="FFFF99"/>
    <a:srgbClr val="00FF00"/>
    <a:srgbClr val="E6E6E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911" autoAdjust="0"/>
    <p:restoredTop sz="96036" autoAdjust="0"/>
  </p:normalViewPr>
  <p:slideViewPr>
    <p:cSldViewPr snapToGrid="0">
      <p:cViewPr>
        <p:scale>
          <a:sx n="75" d="100"/>
          <a:sy n="75" d="100"/>
        </p:scale>
        <p:origin x="-2118" y="15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8AF6D299-7978-40D9-969C-B0E1C9D6A133}" type="datetimeFigureOut">
              <a:rPr kumimoji="1" lang="ja-JP" altLang="en-US" smtClean="0"/>
              <a:t>2017/11/7</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51D03E06-8323-4E3D-ABE3-651529AAC17C}" type="slidenum">
              <a:rPr kumimoji="1" lang="ja-JP" altLang="en-US" smtClean="0"/>
              <a:t>‹#›</a:t>
            </a:fld>
            <a:endParaRPr kumimoji="1" lang="ja-JP" altLang="en-US"/>
          </a:p>
        </p:txBody>
      </p:sp>
    </p:spTree>
    <p:extLst>
      <p:ext uri="{BB962C8B-B14F-4D97-AF65-F5344CB8AC3E}">
        <p14:creationId xmlns:p14="http://schemas.microsoft.com/office/powerpoint/2010/main" val="24125435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1D03E06-8323-4E3D-ABE3-651529AAC17C}" type="slidenum">
              <a:rPr kumimoji="1" lang="ja-JP" altLang="en-US" smtClean="0"/>
              <a:t>2</a:t>
            </a:fld>
            <a:endParaRPr kumimoji="1" lang="ja-JP" altLang="en-US"/>
          </a:p>
        </p:txBody>
      </p:sp>
    </p:spTree>
    <p:extLst>
      <p:ext uri="{BB962C8B-B14F-4D97-AF65-F5344CB8AC3E}">
        <p14:creationId xmlns:p14="http://schemas.microsoft.com/office/powerpoint/2010/main" val="3133840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00FE3E1-18CF-4446-88A3-43A222F76672}" type="datetimeFigureOut">
              <a:rPr kumimoji="1" lang="ja-JP" altLang="en-US" smtClean="0"/>
              <a:t>2017/11/7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D6E8CFB-BB22-44FD-9099-EC1DA80BBC14}" type="slidenum">
              <a:rPr kumimoji="1" lang="ja-JP" altLang="en-US" smtClean="0"/>
              <a:t>‹#›</a:t>
            </a:fld>
            <a:endParaRPr kumimoji="1" lang="ja-JP" altLang="en-US" dirty="0"/>
          </a:p>
        </p:txBody>
      </p:sp>
    </p:spTree>
    <p:extLst>
      <p:ext uri="{BB962C8B-B14F-4D97-AF65-F5344CB8AC3E}">
        <p14:creationId xmlns:p14="http://schemas.microsoft.com/office/powerpoint/2010/main" val="970955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0FE3E1-18CF-4446-88A3-43A222F76672}" type="datetimeFigureOut">
              <a:rPr kumimoji="1" lang="ja-JP" altLang="en-US" smtClean="0"/>
              <a:t>2017/11/7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D6E8CFB-BB22-44FD-9099-EC1DA80BBC14}" type="slidenum">
              <a:rPr kumimoji="1" lang="ja-JP" altLang="en-US" smtClean="0"/>
              <a:t>‹#›</a:t>
            </a:fld>
            <a:endParaRPr kumimoji="1" lang="ja-JP" altLang="en-US" dirty="0"/>
          </a:p>
        </p:txBody>
      </p:sp>
    </p:spTree>
    <p:extLst>
      <p:ext uri="{BB962C8B-B14F-4D97-AF65-F5344CB8AC3E}">
        <p14:creationId xmlns:p14="http://schemas.microsoft.com/office/powerpoint/2010/main" val="2072560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0FE3E1-18CF-4446-88A3-43A222F76672}" type="datetimeFigureOut">
              <a:rPr kumimoji="1" lang="ja-JP" altLang="en-US" smtClean="0"/>
              <a:t>2017/11/7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D6E8CFB-BB22-44FD-9099-EC1DA80BBC14}" type="slidenum">
              <a:rPr kumimoji="1" lang="ja-JP" altLang="en-US" smtClean="0"/>
              <a:t>‹#›</a:t>
            </a:fld>
            <a:endParaRPr kumimoji="1" lang="ja-JP" altLang="en-US" dirty="0"/>
          </a:p>
        </p:txBody>
      </p:sp>
    </p:spTree>
    <p:extLst>
      <p:ext uri="{BB962C8B-B14F-4D97-AF65-F5344CB8AC3E}">
        <p14:creationId xmlns:p14="http://schemas.microsoft.com/office/powerpoint/2010/main" val="4032937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0FE3E1-18CF-4446-88A3-43A222F76672}" type="datetimeFigureOut">
              <a:rPr kumimoji="1" lang="ja-JP" altLang="en-US" smtClean="0"/>
              <a:t>2017/11/7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D6E8CFB-BB22-44FD-9099-EC1DA80BBC14}" type="slidenum">
              <a:rPr kumimoji="1" lang="ja-JP" altLang="en-US" smtClean="0"/>
              <a:t>‹#›</a:t>
            </a:fld>
            <a:endParaRPr kumimoji="1" lang="ja-JP" altLang="en-US" dirty="0"/>
          </a:p>
        </p:txBody>
      </p:sp>
    </p:spTree>
    <p:extLst>
      <p:ext uri="{BB962C8B-B14F-4D97-AF65-F5344CB8AC3E}">
        <p14:creationId xmlns:p14="http://schemas.microsoft.com/office/powerpoint/2010/main" val="2724727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00FE3E1-18CF-4446-88A3-43A222F76672}" type="datetimeFigureOut">
              <a:rPr kumimoji="1" lang="ja-JP" altLang="en-US" smtClean="0"/>
              <a:t>2017/11/7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D6E8CFB-BB22-44FD-9099-EC1DA80BBC14}" type="slidenum">
              <a:rPr kumimoji="1" lang="ja-JP" altLang="en-US" smtClean="0"/>
              <a:t>‹#›</a:t>
            </a:fld>
            <a:endParaRPr kumimoji="1" lang="ja-JP" altLang="en-US" dirty="0"/>
          </a:p>
        </p:txBody>
      </p:sp>
    </p:spTree>
    <p:extLst>
      <p:ext uri="{BB962C8B-B14F-4D97-AF65-F5344CB8AC3E}">
        <p14:creationId xmlns:p14="http://schemas.microsoft.com/office/powerpoint/2010/main" val="3752020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00FE3E1-18CF-4446-88A3-43A222F76672}" type="datetimeFigureOut">
              <a:rPr kumimoji="1" lang="ja-JP" altLang="en-US" smtClean="0"/>
              <a:t>2017/11/7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D6E8CFB-BB22-44FD-9099-EC1DA80BBC14}" type="slidenum">
              <a:rPr kumimoji="1" lang="ja-JP" altLang="en-US" smtClean="0"/>
              <a:t>‹#›</a:t>
            </a:fld>
            <a:endParaRPr kumimoji="1" lang="ja-JP" altLang="en-US" dirty="0"/>
          </a:p>
        </p:txBody>
      </p:sp>
    </p:spTree>
    <p:extLst>
      <p:ext uri="{BB962C8B-B14F-4D97-AF65-F5344CB8AC3E}">
        <p14:creationId xmlns:p14="http://schemas.microsoft.com/office/powerpoint/2010/main" val="2342939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00FE3E1-18CF-4446-88A3-43A222F76672}" type="datetimeFigureOut">
              <a:rPr kumimoji="1" lang="ja-JP" altLang="en-US" smtClean="0"/>
              <a:t>2017/11/7</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4D6E8CFB-BB22-44FD-9099-EC1DA80BBC14}" type="slidenum">
              <a:rPr kumimoji="1" lang="ja-JP" altLang="en-US" smtClean="0"/>
              <a:t>‹#›</a:t>
            </a:fld>
            <a:endParaRPr kumimoji="1" lang="ja-JP" altLang="en-US" dirty="0"/>
          </a:p>
        </p:txBody>
      </p:sp>
    </p:spTree>
    <p:extLst>
      <p:ext uri="{BB962C8B-B14F-4D97-AF65-F5344CB8AC3E}">
        <p14:creationId xmlns:p14="http://schemas.microsoft.com/office/powerpoint/2010/main" val="3248619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00FE3E1-18CF-4446-88A3-43A222F76672}" type="datetimeFigureOut">
              <a:rPr kumimoji="1" lang="ja-JP" altLang="en-US" smtClean="0"/>
              <a:t>2017/11/7</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4D6E8CFB-BB22-44FD-9099-EC1DA80BBC14}" type="slidenum">
              <a:rPr kumimoji="1" lang="ja-JP" altLang="en-US" smtClean="0"/>
              <a:t>‹#›</a:t>
            </a:fld>
            <a:endParaRPr kumimoji="1" lang="ja-JP" altLang="en-US" dirty="0"/>
          </a:p>
        </p:txBody>
      </p:sp>
    </p:spTree>
    <p:extLst>
      <p:ext uri="{BB962C8B-B14F-4D97-AF65-F5344CB8AC3E}">
        <p14:creationId xmlns:p14="http://schemas.microsoft.com/office/powerpoint/2010/main" val="1460595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0FE3E1-18CF-4446-88A3-43A222F76672}" type="datetimeFigureOut">
              <a:rPr kumimoji="1" lang="ja-JP" altLang="en-US" smtClean="0"/>
              <a:t>2017/11/7</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4D6E8CFB-BB22-44FD-9099-EC1DA80BBC14}" type="slidenum">
              <a:rPr kumimoji="1" lang="ja-JP" altLang="en-US" smtClean="0"/>
              <a:t>‹#›</a:t>
            </a:fld>
            <a:endParaRPr kumimoji="1" lang="ja-JP" altLang="en-US" dirty="0"/>
          </a:p>
        </p:txBody>
      </p:sp>
    </p:spTree>
    <p:extLst>
      <p:ext uri="{BB962C8B-B14F-4D97-AF65-F5344CB8AC3E}">
        <p14:creationId xmlns:p14="http://schemas.microsoft.com/office/powerpoint/2010/main" val="1289538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00FE3E1-18CF-4446-88A3-43A222F76672}" type="datetimeFigureOut">
              <a:rPr kumimoji="1" lang="ja-JP" altLang="en-US" smtClean="0"/>
              <a:t>2017/11/7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D6E8CFB-BB22-44FD-9099-EC1DA80BBC14}" type="slidenum">
              <a:rPr kumimoji="1" lang="ja-JP" altLang="en-US" smtClean="0"/>
              <a:t>‹#›</a:t>
            </a:fld>
            <a:endParaRPr kumimoji="1" lang="ja-JP" altLang="en-US" dirty="0"/>
          </a:p>
        </p:txBody>
      </p:sp>
    </p:spTree>
    <p:extLst>
      <p:ext uri="{BB962C8B-B14F-4D97-AF65-F5344CB8AC3E}">
        <p14:creationId xmlns:p14="http://schemas.microsoft.com/office/powerpoint/2010/main" val="388629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dirty="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00FE3E1-18CF-4446-88A3-43A222F76672}" type="datetimeFigureOut">
              <a:rPr kumimoji="1" lang="ja-JP" altLang="en-US" smtClean="0"/>
              <a:t>2017/11/7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D6E8CFB-BB22-44FD-9099-EC1DA80BBC14}" type="slidenum">
              <a:rPr kumimoji="1" lang="ja-JP" altLang="en-US" smtClean="0"/>
              <a:t>‹#›</a:t>
            </a:fld>
            <a:endParaRPr kumimoji="1" lang="ja-JP" altLang="en-US" dirty="0"/>
          </a:p>
        </p:txBody>
      </p:sp>
    </p:spTree>
    <p:extLst>
      <p:ext uri="{BB962C8B-B14F-4D97-AF65-F5344CB8AC3E}">
        <p14:creationId xmlns:p14="http://schemas.microsoft.com/office/powerpoint/2010/main" val="3150482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00FE3E1-18CF-4446-88A3-43A222F76672}" type="datetimeFigureOut">
              <a:rPr kumimoji="1" lang="ja-JP" altLang="en-US" smtClean="0"/>
              <a:t>2017/11/7</a:t>
            </a:fld>
            <a:endParaRPr kumimoji="1" lang="ja-JP" alt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D6E8CFB-BB22-44FD-9099-EC1DA80BBC14}" type="slidenum">
              <a:rPr kumimoji="1" lang="ja-JP" altLang="en-US" smtClean="0"/>
              <a:t>‹#›</a:t>
            </a:fld>
            <a:endParaRPr kumimoji="1" lang="ja-JP" altLang="en-US" dirty="0"/>
          </a:p>
        </p:txBody>
      </p:sp>
    </p:spTree>
    <p:extLst>
      <p:ext uri="{BB962C8B-B14F-4D97-AF65-F5344CB8AC3E}">
        <p14:creationId xmlns:p14="http://schemas.microsoft.com/office/powerpoint/2010/main" val="58170514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a:extLst>
              <a:ext uri="{FF2B5EF4-FFF2-40B4-BE49-F238E27FC236}">
                <a16:creationId xmlns:a16="http://schemas.microsoft.com/office/drawing/2014/main" xmlns="" id="{491AEF6F-1BF5-4D57-83A6-6BB16F932F5C}"/>
              </a:ext>
            </a:extLst>
          </p:cNvPr>
          <p:cNvSpPr/>
          <p:nvPr/>
        </p:nvSpPr>
        <p:spPr>
          <a:xfrm>
            <a:off x="0" y="1494"/>
            <a:ext cx="6858000" cy="9906000"/>
          </a:xfrm>
          <a:prstGeom prst="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80"/>
            <a:ext cx="1652587" cy="512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テキスト ボックス 15">
            <a:extLst>
              <a:ext uri="{FF2B5EF4-FFF2-40B4-BE49-F238E27FC236}">
                <a16:creationId xmlns:a16="http://schemas.microsoft.com/office/drawing/2014/main" xmlns="" id="{757F5542-23F0-4C97-8FE5-E43802260219}"/>
              </a:ext>
            </a:extLst>
          </p:cNvPr>
          <p:cNvSpPr txBox="1"/>
          <p:nvPr/>
        </p:nvSpPr>
        <p:spPr>
          <a:xfrm>
            <a:off x="318461" y="173977"/>
            <a:ext cx="1015663" cy="2832355"/>
          </a:xfrm>
          <a:prstGeom prst="rect">
            <a:avLst/>
          </a:prstGeom>
          <a:noFill/>
          <a:ln>
            <a:noFill/>
          </a:ln>
        </p:spPr>
        <p:txBody>
          <a:bodyPr vert="eaVert" wrap="square" rtlCol="0">
            <a:spAutoFit/>
          </a:bodyPr>
          <a:lstStyle/>
          <a:p>
            <a:r>
              <a:rPr kumimoji="1" lang="ja-JP" altLang="en-US" sz="5400" b="1" spc="-150" dirty="0">
                <a:ln w="12700">
                  <a:solidFill>
                    <a:srgbClr val="FF0000"/>
                  </a:solidFill>
                </a:ln>
                <a:solidFill>
                  <a:srgbClr val="FF9933"/>
                </a:solidFill>
                <a:latin typeface="しねきゃぷしょん" panose="02000600000000000000" pitchFamily="2" charset="-128"/>
                <a:ea typeface="しねきゃぷしょん" panose="02000600000000000000" pitchFamily="2" charset="-128"/>
              </a:rPr>
              <a:t>すまいる</a:t>
            </a:r>
          </a:p>
        </p:txBody>
      </p:sp>
      <p:pic>
        <p:nvPicPr>
          <p:cNvPr id="20" name="図 19">
            <a:extLst>
              <a:ext uri="{FF2B5EF4-FFF2-40B4-BE49-F238E27FC236}">
                <a16:creationId xmlns:a16="http://schemas.microsoft.com/office/drawing/2014/main" xmlns="" id="{2F37C877-8DE0-4D1C-A35D-49B15067468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9233" t="47118" r="39518" b="30260"/>
          <a:stretch/>
        </p:blipFill>
        <p:spPr>
          <a:xfrm>
            <a:off x="500560" y="2926080"/>
            <a:ext cx="651463" cy="624959"/>
          </a:xfrm>
          <a:prstGeom prst="rect">
            <a:avLst/>
          </a:prstGeom>
        </p:spPr>
      </p:pic>
      <p:sp>
        <p:nvSpPr>
          <p:cNvPr id="21" name="テキスト ボックス 20">
            <a:extLst>
              <a:ext uri="{FF2B5EF4-FFF2-40B4-BE49-F238E27FC236}">
                <a16:creationId xmlns:a16="http://schemas.microsoft.com/office/drawing/2014/main" xmlns="" id="{69753DE1-086D-49C5-9E0B-212C02CD40ED}"/>
              </a:ext>
            </a:extLst>
          </p:cNvPr>
          <p:cNvSpPr txBox="1"/>
          <p:nvPr/>
        </p:nvSpPr>
        <p:spPr>
          <a:xfrm>
            <a:off x="222314" y="3653471"/>
            <a:ext cx="1217797" cy="738664"/>
          </a:xfrm>
          <a:prstGeom prst="rect">
            <a:avLst/>
          </a:prstGeom>
          <a:solidFill>
            <a:srgbClr val="FF9933"/>
          </a:solidFill>
          <a:ln>
            <a:noFill/>
          </a:ln>
        </p:spPr>
        <p:txBody>
          <a:bodyPr wrap="square" rtlCol="0" anchor="ctr">
            <a:spAutoFit/>
          </a:bodyPr>
          <a:lstStyle/>
          <a:p>
            <a:pPr algn="ctr"/>
            <a:r>
              <a:rPr kumimoji="1" lang="en-US" altLang="ja-JP" sz="2400" b="1" dirty="0">
                <a:solidFill>
                  <a:schemeClr val="bg1"/>
                </a:solidFill>
                <a:latin typeface="しねきゃぷしょん" panose="02000600000000000000" pitchFamily="2" charset="-128"/>
                <a:ea typeface="しねきゃぷしょん" panose="02000600000000000000" pitchFamily="2" charset="-128"/>
              </a:rPr>
              <a:t>NEWS</a:t>
            </a:r>
          </a:p>
          <a:p>
            <a:pPr algn="ctr"/>
            <a:r>
              <a:rPr kumimoji="1" lang="en-US" altLang="ja-JP" b="1" dirty="0" smtClean="0">
                <a:solidFill>
                  <a:schemeClr val="bg1"/>
                </a:solidFill>
                <a:latin typeface="しねきゃぷしょん" panose="02000600000000000000" pitchFamily="2" charset="-128"/>
                <a:ea typeface="しねきゃぷしょん" panose="02000600000000000000" pitchFamily="2" charset="-128"/>
              </a:rPr>
              <a:t>11</a:t>
            </a:r>
            <a:r>
              <a:rPr kumimoji="1" lang="ja-JP" altLang="en-US" b="1" dirty="0" smtClean="0">
                <a:solidFill>
                  <a:schemeClr val="bg1"/>
                </a:solidFill>
                <a:latin typeface="しねきゃぷしょん" panose="02000600000000000000" pitchFamily="2" charset="-128"/>
                <a:ea typeface="しねきゃぷしょん" panose="02000600000000000000" pitchFamily="2" charset="-128"/>
              </a:rPr>
              <a:t>月号</a:t>
            </a:r>
            <a:endParaRPr kumimoji="1" lang="ja-JP" altLang="en-US" b="1" dirty="0">
              <a:solidFill>
                <a:schemeClr val="bg1"/>
              </a:solidFill>
              <a:latin typeface="しねきゃぷしょん" panose="02000600000000000000" pitchFamily="2" charset="-128"/>
              <a:ea typeface="しねきゃぷしょん" panose="02000600000000000000" pitchFamily="2" charset="-128"/>
            </a:endParaRPr>
          </a:p>
        </p:txBody>
      </p:sp>
      <p:sp>
        <p:nvSpPr>
          <p:cNvPr id="22" name="テキスト ボックス 21">
            <a:extLst>
              <a:ext uri="{FF2B5EF4-FFF2-40B4-BE49-F238E27FC236}">
                <a16:creationId xmlns:a16="http://schemas.microsoft.com/office/drawing/2014/main" xmlns="" id="{6F51E69D-38A2-4C0D-AE0B-1CDD558595E7}"/>
              </a:ext>
            </a:extLst>
          </p:cNvPr>
          <p:cNvSpPr txBox="1"/>
          <p:nvPr/>
        </p:nvSpPr>
        <p:spPr>
          <a:xfrm>
            <a:off x="0" y="4392135"/>
            <a:ext cx="1595309" cy="707886"/>
          </a:xfrm>
          <a:prstGeom prst="rect">
            <a:avLst/>
          </a:prstGeom>
          <a:noFill/>
          <a:ln>
            <a:noFill/>
          </a:ln>
        </p:spPr>
        <p:txBody>
          <a:bodyPr wrap="none" rtlCol="0">
            <a:spAutoFit/>
          </a:bodyPr>
          <a:lstStyle/>
          <a:p>
            <a:pPr algn="ctr"/>
            <a:r>
              <a:rPr kumimoji="1" lang="ja-JP" altLang="en-US" sz="1000" dirty="0">
                <a:latin typeface="02うつくし明朝体" panose="02000600000000000000" pitchFamily="50" charset="-128"/>
                <a:ea typeface="02うつくし明朝体" panose="02000600000000000000" pitchFamily="50" charset="-128"/>
              </a:rPr>
              <a:t>発行：すまいる訪問看護</a:t>
            </a:r>
            <a:endParaRPr kumimoji="1" lang="en-US" altLang="ja-JP" sz="1000" dirty="0">
              <a:latin typeface="02うつくし明朝体" panose="02000600000000000000" pitchFamily="50" charset="-128"/>
              <a:ea typeface="02うつくし明朝体" panose="02000600000000000000" pitchFamily="50" charset="-128"/>
            </a:endParaRPr>
          </a:p>
          <a:p>
            <a:pPr algn="ctr"/>
            <a:r>
              <a:rPr kumimoji="1" lang="ja-JP" altLang="en-US" sz="1000" dirty="0">
                <a:latin typeface="02うつくし明朝体" panose="02000600000000000000" pitchFamily="50" charset="-128"/>
                <a:ea typeface="02うつくし明朝体" panose="02000600000000000000" pitchFamily="50" charset="-128"/>
              </a:rPr>
              <a:t>リハビリステーション</a:t>
            </a:r>
            <a:endParaRPr kumimoji="1" lang="en-US" altLang="ja-JP" sz="1000" dirty="0">
              <a:latin typeface="02うつくし明朝体" panose="02000600000000000000" pitchFamily="50" charset="-128"/>
              <a:ea typeface="02うつくし明朝体" panose="02000600000000000000" pitchFamily="50" charset="-128"/>
            </a:endParaRPr>
          </a:p>
          <a:p>
            <a:pPr algn="ctr"/>
            <a:r>
              <a:rPr kumimoji="1" lang="ja-JP" altLang="en-US" sz="1000" dirty="0">
                <a:latin typeface="02うつくし明朝体" panose="02000600000000000000" pitchFamily="50" charset="-128"/>
                <a:ea typeface="02うつくし明朝体" panose="02000600000000000000" pitchFamily="50" charset="-128"/>
              </a:rPr>
              <a:t>米子市両三柳</a:t>
            </a:r>
            <a:r>
              <a:rPr kumimoji="1" lang="en-US" altLang="ja-JP" sz="1000" dirty="0" smtClean="0">
                <a:latin typeface="02うつくし明朝体" panose="02000600000000000000" pitchFamily="50" charset="-128"/>
                <a:ea typeface="02うつくし明朝体" panose="02000600000000000000" pitchFamily="50" charset="-128"/>
              </a:rPr>
              <a:t>693-3</a:t>
            </a:r>
            <a:endParaRPr kumimoji="1" lang="en-US" altLang="ja-JP" sz="1000" dirty="0">
              <a:latin typeface="02うつくし明朝体" panose="02000600000000000000" pitchFamily="50" charset="-128"/>
              <a:ea typeface="02うつくし明朝体" panose="02000600000000000000" pitchFamily="50" charset="-128"/>
            </a:endParaRPr>
          </a:p>
          <a:p>
            <a:pPr algn="ctr"/>
            <a:r>
              <a:rPr kumimoji="1" lang="en-US" altLang="ja-JP" sz="1000" dirty="0">
                <a:latin typeface="02うつくし明朝体" panose="02000600000000000000" pitchFamily="50" charset="-128"/>
                <a:ea typeface="02うつくし明朝体" panose="02000600000000000000" pitchFamily="50" charset="-128"/>
              </a:rPr>
              <a:t>0859-36-8030</a:t>
            </a:r>
            <a:endParaRPr kumimoji="1" lang="ja-JP" altLang="en-US" sz="1000" dirty="0">
              <a:latin typeface="02うつくし明朝体" panose="02000600000000000000" pitchFamily="50" charset="-128"/>
              <a:ea typeface="02うつくし明朝体" panose="02000600000000000000" pitchFamily="50" charset="-128"/>
            </a:endParaRPr>
          </a:p>
        </p:txBody>
      </p:sp>
      <p:sp>
        <p:nvSpPr>
          <p:cNvPr id="12" name="テキスト ボックス 11"/>
          <p:cNvSpPr txBox="1"/>
          <p:nvPr/>
        </p:nvSpPr>
        <p:spPr>
          <a:xfrm>
            <a:off x="2022910" y="206455"/>
            <a:ext cx="4424882" cy="584775"/>
          </a:xfrm>
          <a:prstGeom prst="rect">
            <a:avLst/>
          </a:prstGeom>
          <a:solidFill>
            <a:schemeClr val="bg1"/>
          </a:solidFill>
        </p:spPr>
        <p:txBody>
          <a:bodyPr wrap="square" rtlCol="0">
            <a:spAutoFit/>
          </a:bodyPr>
          <a:lstStyle/>
          <a:p>
            <a:r>
              <a:rPr kumimoji="1" lang="ja-JP" alt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認知症を予防しよう！</a:t>
            </a:r>
            <a:endParaRPr kumimoji="1" lang="ja-JP" alt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3" name="テキスト ボックス 12"/>
          <p:cNvSpPr txBox="1"/>
          <p:nvPr/>
        </p:nvSpPr>
        <p:spPr>
          <a:xfrm>
            <a:off x="1652587" y="936521"/>
            <a:ext cx="5165529" cy="2154436"/>
          </a:xfrm>
          <a:prstGeom prst="rect">
            <a:avLst/>
          </a:prstGeom>
          <a:noFill/>
        </p:spPr>
        <p:txBody>
          <a:bodyPr wrap="square" rtlCol="0">
            <a:spAutoFit/>
          </a:bodyPr>
          <a:lstStyle/>
          <a:p>
            <a:r>
              <a:rPr kumimoji="1" lang="ja-JP" altLang="en-US" sz="1600" dirty="0"/>
              <a:t>健康な方</a:t>
            </a:r>
            <a:r>
              <a:rPr kumimoji="1" lang="ja-JP" altLang="en-US" sz="1600" dirty="0" smtClean="0"/>
              <a:t>と認知症の中間にある軽度認知障害（</a:t>
            </a:r>
            <a:r>
              <a:rPr kumimoji="1" lang="en-US" altLang="ja-JP" sz="1600" dirty="0" smtClean="0"/>
              <a:t>MCI</a:t>
            </a:r>
            <a:r>
              <a:rPr kumimoji="1" lang="ja-JP" altLang="en-US" sz="1600" dirty="0" smtClean="0"/>
              <a:t>）の方が、全国の</a:t>
            </a:r>
            <a:r>
              <a:rPr kumimoji="1" lang="en-US" altLang="ja-JP" sz="1600" dirty="0" smtClean="0"/>
              <a:t>65</a:t>
            </a:r>
            <a:r>
              <a:rPr kumimoji="1" lang="ja-JP" altLang="en-US" sz="1600" dirty="0" smtClean="0"/>
              <a:t>歳以上の高齢者のうち</a:t>
            </a:r>
            <a:r>
              <a:rPr kumimoji="1" lang="en-US" altLang="ja-JP" sz="1600" dirty="0" smtClean="0"/>
              <a:t>4</a:t>
            </a:r>
            <a:r>
              <a:rPr kumimoji="1" lang="ja-JP" altLang="en-US" sz="1600" dirty="0" smtClean="0"/>
              <a:t>人に</a:t>
            </a:r>
            <a:r>
              <a:rPr kumimoji="1" lang="en-US" altLang="ja-JP" sz="1600" dirty="0" smtClean="0"/>
              <a:t>1</a:t>
            </a:r>
            <a:r>
              <a:rPr kumimoji="1" lang="ja-JP" altLang="en-US" sz="1600" dirty="0" smtClean="0"/>
              <a:t>人を占めています。</a:t>
            </a:r>
            <a:r>
              <a:rPr kumimoji="1" lang="en-US" altLang="ja-JP" sz="1600" dirty="0" smtClean="0"/>
              <a:t>MCI</a:t>
            </a:r>
            <a:r>
              <a:rPr kumimoji="1" lang="ja-JP" altLang="en-US" sz="1600" dirty="0" smtClean="0"/>
              <a:t>の方を</a:t>
            </a:r>
            <a:r>
              <a:rPr kumimoji="1" lang="ja-JP" altLang="en-US" sz="1600" dirty="0"/>
              <a:t>そのまま</a:t>
            </a:r>
            <a:r>
              <a:rPr kumimoji="1" lang="ja-JP" altLang="en-US" sz="1600" dirty="0" smtClean="0"/>
              <a:t>にしておくと認知機能の低下が続き、症状が進行して認知症になる方は</a:t>
            </a:r>
            <a:r>
              <a:rPr kumimoji="1" lang="en-US" altLang="ja-JP" sz="1600" dirty="0" smtClean="0"/>
              <a:t>5</a:t>
            </a:r>
            <a:r>
              <a:rPr kumimoji="1" lang="ja-JP" altLang="en-US" sz="1600" dirty="0" smtClean="0"/>
              <a:t>年間で</a:t>
            </a:r>
            <a:r>
              <a:rPr kumimoji="1" lang="en-US" altLang="ja-JP" sz="1600" dirty="0" smtClean="0"/>
              <a:t>40</a:t>
            </a:r>
            <a:r>
              <a:rPr kumimoji="1" lang="ja-JP" altLang="en-US" sz="1600" dirty="0" smtClean="0"/>
              <a:t>％です。</a:t>
            </a:r>
            <a:endParaRPr kumimoji="1" lang="en-US" altLang="ja-JP" sz="1600" dirty="0" smtClean="0"/>
          </a:p>
          <a:p>
            <a:r>
              <a:rPr kumimoji="1" lang="ja-JP" altLang="en-US" sz="1600" dirty="0"/>
              <a:t>症状が軽い方</a:t>
            </a:r>
            <a:r>
              <a:rPr kumimoji="1" lang="ja-JP" altLang="en-US" sz="1600" dirty="0" smtClean="0"/>
              <a:t>は、</a:t>
            </a:r>
            <a:r>
              <a:rPr kumimoji="1" lang="ja-JP" altLang="en-US" b="1" dirty="0" smtClean="0">
                <a:solidFill>
                  <a:srgbClr val="FF0000"/>
                </a:solidFill>
              </a:rPr>
              <a:t>適切な治療と予防することで回復する場合があります。</a:t>
            </a:r>
            <a:r>
              <a:rPr kumimoji="1" lang="ja-JP" altLang="en-US" sz="1600" dirty="0" smtClean="0"/>
              <a:t>そのためには</a:t>
            </a:r>
            <a:r>
              <a:rPr kumimoji="1" lang="ja-JP" altLang="en-US" b="1" dirty="0" smtClean="0">
                <a:solidFill>
                  <a:srgbClr val="FF0000"/>
                </a:solidFill>
              </a:rPr>
              <a:t>早期対策が必要</a:t>
            </a:r>
            <a:r>
              <a:rPr kumimoji="1" lang="ja-JP" altLang="en-US" sz="1600" dirty="0" smtClean="0"/>
              <a:t>です！</a:t>
            </a:r>
            <a:endParaRPr kumimoji="1" lang="ja-JP" altLang="en-US" sz="1600" dirty="0"/>
          </a:p>
        </p:txBody>
      </p:sp>
      <p:sp>
        <p:nvSpPr>
          <p:cNvPr id="14" name="テキスト ボックス 13"/>
          <p:cNvSpPr txBox="1"/>
          <p:nvPr/>
        </p:nvSpPr>
        <p:spPr>
          <a:xfrm>
            <a:off x="1692470" y="3011412"/>
            <a:ext cx="2993830" cy="1569660"/>
          </a:xfrm>
          <a:prstGeom prst="rect">
            <a:avLst/>
          </a:prstGeom>
          <a:noFill/>
        </p:spPr>
        <p:txBody>
          <a:bodyPr wrap="square" rtlCol="0">
            <a:spAutoFit/>
          </a:bodyPr>
          <a:lstStyle/>
          <a:p>
            <a:r>
              <a:rPr kumimoji="1" lang="ja-JP" altLang="en-US" sz="1600" dirty="0" smtClean="0"/>
              <a:t>色々、予防法はありますが、今回は運動プログラムを紹介します。</a:t>
            </a:r>
            <a:endParaRPr kumimoji="1" lang="en-US" altLang="ja-JP" sz="1600" dirty="0" smtClean="0"/>
          </a:p>
          <a:p>
            <a:r>
              <a:rPr kumimoji="1" lang="ja-JP" altLang="en-US" sz="1600" dirty="0"/>
              <a:t>有</a:t>
            </a:r>
            <a:r>
              <a:rPr kumimoji="1" lang="ja-JP" altLang="en-US" sz="1600" dirty="0" smtClean="0"/>
              <a:t>酸素運動、筋力トレーニング、</a:t>
            </a:r>
            <a:r>
              <a:rPr kumimoji="1" lang="ja-JP" altLang="en-US" sz="1600" b="1" dirty="0" smtClean="0"/>
              <a:t>コグニサイズ</a:t>
            </a:r>
            <a:r>
              <a:rPr kumimoji="1" lang="ja-JP" altLang="en-US" sz="1600" dirty="0" smtClean="0"/>
              <a:t>、</a:t>
            </a:r>
            <a:r>
              <a:rPr kumimoji="1" lang="ja-JP" altLang="en-US" sz="1600" b="1" dirty="0" smtClean="0"/>
              <a:t>拮抗運動</a:t>
            </a:r>
            <a:r>
              <a:rPr kumimoji="1" lang="ja-JP" altLang="en-US" sz="1600" dirty="0" smtClean="0"/>
              <a:t>など様々な運動があります。</a:t>
            </a:r>
            <a:endParaRPr kumimoji="1" lang="en-US" altLang="ja-JP" sz="1600" dirty="0" smtClean="0"/>
          </a:p>
        </p:txBody>
      </p:sp>
      <p:sp>
        <p:nvSpPr>
          <p:cNvPr id="5" name="角丸四角形 4"/>
          <p:cNvSpPr/>
          <p:nvPr/>
        </p:nvSpPr>
        <p:spPr>
          <a:xfrm>
            <a:off x="71803" y="5219700"/>
            <a:ext cx="6666470" cy="14097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rPr>
              <a:t>コグニサイズは、</a:t>
            </a:r>
            <a:r>
              <a:rPr kumimoji="1" lang="ja-JP" altLang="en-US" sz="1600" dirty="0" smtClean="0">
                <a:solidFill>
                  <a:schemeClr val="tx1"/>
                </a:solidFill>
              </a:rPr>
              <a:t>身体を動かしながら脳を鍛えることができ、認知症予防に役立つ新しい運動法です。基本的には</a:t>
            </a:r>
            <a:r>
              <a:rPr kumimoji="1" lang="ja-JP" altLang="en-US" sz="1600" b="1" dirty="0" smtClean="0">
                <a:solidFill>
                  <a:srgbClr val="FF0000"/>
                </a:solidFill>
              </a:rPr>
              <a:t>ウォーキングなど有酸素運動と脳を働かせる計算やしりとりなどを同時に行います。</a:t>
            </a:r>
            <a:endParaRPr kumimoji="1" lang="en-US" altLang="ja-JP" sz="1600" b="1" dirty="0" smtClean="0">
              <a:solidFill>
                <a:srgbClr val="FF0000"/>
              </a:solidFill>
            </a:endParaRPr>
          </a:p>
          <a:p>
            <a:r>
              <a:rPr kumimoji="1" lang="ja-JP" altLang="en-US" sz="1600" dirty="0" smtClean="0">
                <a:solidFill>
                  <a:schemeClr val="tx1"/>
                </a:solidFill>
              </a:rPr>
              <a:t>目安は</a:t>
            </a:r>
            <a:r>
              <a:rPr kumimoji="1" lang="en-US" altLang="ja-JP" sz="1600" b="1" dirty="0" smtClean="0">
                <a:solidFill>
                  <a:schemeClr val="tx1"/>
                </a:solidFill>
              </a:rPr>
              <a:t>1</a:t>
            </a:r>
            <a:r>
              <a:rPr kumimoji="1" lang="ja-JP" altLang="en-US" sz="1600" b="1" dirty="0" smtClean="0">
                <a:solidFill>
                  <a:schemeClr val="tx1"/>
                </a:solidFill>
              </a:rPr>
              <a:t>日</a:t>
            </a:r>
            <a:r>
              <a:rPr kumimoji="1" lang="en-US" altLang="ja-JP" sz="1600" b="1" dirty="0" smtClean="0">
                <a:solidFill>
                  <a:schemeClr val="tx1"/>
                </a:solidFill>
              </a:rPr>
              <a:t>30</a:t>
            </a:r>
            <a:r>
              <a:rPr kumimoji="1" lang="ja-JP" altLang="en-US" sz="1600" b="1" dirty="0" smtClean="0">
                <a:solidFill>
                  <a:schemeClr val="tx1"/>
                </a:solidFill>
              </a:rPr>
              <a:t>分、週</a:t>
            </a:r>
            <a:r>
              <a:rPr kumimoji="1" lang="en-US" altLang="ja-JP" sz="1600" b="1" dirty="0" smtClean="0">
                <a:solidFill>
                  <a:schemeClr val="tx1"/>
                </a:solidFill>
              </a:rPr>
              <a:t>3</a:t>
            </a:r>
            <a:r>
              <a:rPr kumimoji="1" lang="ja-JP" altLang="en-US" sz="1600" b="1" dirty="0" smtClean="0">
                <a:solidFill>
                  <a:schemeClr val="tx1"/>
                </a:solidFill>
              </a:rPr>
              <a:t>日以上を推奨</a:t>
            </a:r>
            <a:r>
              <a:rPr kumimoji="1" lang="ja-JP" altLang="en-US" sz="1600" dirty="0" smtClean="0">
                <a:solidFill>
                  <a:schemeClr val="tx1"/>
                </a:solidFill>
              </a:rPr>
              <a:t>。</a:t>
            </a:r>
            <a:endParaRPr kumimoji="1" lang="en-US" altLang="ja-JP" sz="1600" dirty="0" smtClean="0">
              <a:solidFill>
                <a:schemeClr val="tx1"/>
              </a:solidFill>
            </a:endParaRPr>
          </a:p>
          <a:p>
            <a:r>
              <a:rPr kumimoji="1" lang="ja-JP" altLang="en-US" sz="1600" dirty="0" smtClean="0">
                <a:solidFill>
                  <a:schemeClr val="tx1"/>
                </a:solidFill>
              </a:rPr>
              <a:t>例：足踏みしながら</a:t>
            </a:r>
            <a:r>
              <a:rPr kumimoji="1" lang="en-US" altLang="ja-JP" sz="1600" dirty="0" smtClean="0">
                <a:solidFill>
                  <a:schemeClr val="tx1"/>
                </a:solidFill>
              </a:rPr>
              <a:t>3</a:t>
            </a:r>
            <a:r>
              <a:rPr kumimoji="1" lang="ja-JP" altLang="en-US" sz="1600" dirty="0" smtClean="0">
                <a:solidFill>
                  <a:schemeClr val="tx1"/>
                </a:solidFill>
              </a:rPr>
              <a:t>の倍数で手を叩く。　など</a:t>
            </a:r>
            <a:endParaRPr kumimoji="1" lang="ja-JP" altLang="en-US" sz="1600" dirty="0"/>
          </a:p>
        </p:txBody>
      </p:sp>
      <p:sp>
        <p:nvSpPr>
          <p:cNvPr id="6" name="角丸四角形 5"/>
          <p:cNvSpPr/>
          <p:nvPr/>
        </p:nvSpPr>
        <p:spPr>
          <a:xfrm>
            <a:off x="95765" y="6765160"/>
            <a:ext cx="6666470" cy="260744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正方形/長方形 7"/>
          <p:cNvSpPr/>
          <p:nvPr/>
        </p:nvSpPr>
        <p:spPr>
          <a:xfrm>
            <a:off x="196914" y="6891822"/>
            <a:ext cx="6666469" cy="2616101"/>
          </a:xfrm>
          <a:prstGeom prst="rect">
            <a:avLst/>
          </a:prstGeom>
        </p:spPr>
        <p:txBody>
          <a:bodyPr wrap="square">
            <a:spAutoFit/>
          </a:bodyPr>
          <a:lstStyle/>
          <a:p>
            <a:r>
              <a:rPr kumimoji="1" lang="ja-JP" altLang="en-US" sz="1600" b="1" dirty="0"/>
              <a:t>拮抗運動は、</a:t>
            </a:r>
            <a:r>
              <a:rPr kumimoji="1" lang="ja-JP" altLang="en-US" sz="1600" b="1" dirty="0">
                <a:solidFill>
                  <a:srgbClr val="FF0000"/>
                </a:solidFill>
              </a:rPr>
              <a:t>身体の左右、上下で別々の運動をする体操です</a:t>
            </a:r>
            <a:r>
              <a:rPr kumimoji="1" lang="ja-JP" altLang="en-US" sz="1600" b="1" dirty="0" smtClean="0">
                <a:solidFill>
                  <a:srgbClr val="FF0000"/>
                </a:solidFill>
              </a:rPr>
              <a:t>。</a:t>
            </a:r>
            <a:endParaRPr kumimoji="1" lang="en-US" altLang="ja-JP" sz="1600" b="1" dirty="0" smtClean="0">
              <a:solidFill>
                <a:srgbClr val="FF0000"/>
              </a:solidFill>
            </a:endParaRPr>
          </a:p>
          <a:p>
            <a:r>
              <a:rPr kumimoji="1" lang="ja-JP" altLang="en-US" sz="1600" b="1" dirty="0" smtClean="0"/>
              <a:t>◎上肢左右拮抗運動</a:t>
            </a:r>
            <a:endParaRPr kumimoji="1" lang="en-US" altLang="ja-JP" sz="1600" b="1" dirty="0" smtClean="0"/>
          </a:p>
          <a:p>
            <a:r>
              <a:rPr kumimoji="1" lang="ja-JP" altLang="en-US" sz="1600" dirty="0" smtClean="0"/>
              <a:t>①右手をグーにして上に挙げ、左手はパーにして外側に広げる。</a:t>
            </a:r>
            <a:endParaRPr kumimoji="1" lang="en-US" altLang="ja-JP" sz="1600" dirty="0" smtClean="0"/>
          </a:p>
          <a:p>
            <a:r>
              <a:rPr kumimoji="1" lang="ja-JP" altLang="en-US" sz="1600" dirty="0" smtClean="0"/>
              <a:t>②右手をパーにして下に下げ、左手はグーにして胸につける。</a:t>
            </a:r>
            <a:endParaRPr kumimoji="1" lang="en-US" altLang="ja-JP" sz="1600" dirty="0" smtClean="0"/>
          </a:p>
          <a:p>
            <a:r>
              <a:rPr kumimoji="1" lang="ja-JP" altLang="en-US" sz="1600" dirty="0" smtClean="0"/>
              <a:t>①</a:t>
            </a:r>
            <a:r>
              <a:rPr kumimoji="1" lang="ja-JP" altLang="en-US" sz="1600" dirty="0"/>
              <a:t>、</a:t>
            </a:r>
            <a:r>
              <a:rPr kumimoji="1" lang="ja-JP" altLang="en-US" sz="1600" dirty="0" smtClean="0"/>
              <a:t>②を繰り返す。</a:t>
            </a:r>
            <a:endParaRPr kumimoji="1" lang="en-US" altLang="ja-JP" sz="1600" dirty="0" smtClean="0"/>
          </a:p>
          <a:p>
            <a:r>
              <a:rPr kumimoji="1" lang="ja-JP" altLang="en-US" sz="1600" b="1" dirty="0" smtClean="0"/>
              <a:t>応用編：</a:t>
            </a:r>
            <a:r>
              <a:rPr kumimoji="1" lang="ja-JP" altLang="en-US" sz="1600" dirty="0" smtClean="0"/>
              <a:t>左右を変える。グーをチョキにする。　など</a:t>
            </a:r>
            <a:endParaRPr kumimoji="1" lang="en-US" altLang="ja-JP" sz="1600" dirty="0" smtClean="0"/>
          </a:p>
          <a:p>
            <a:r>
              <a:rPr kumimoji="1" lang="ja-JP" altLang="en-US" sz="1600" b="1" dirty="0" smtClean="0"/>
              <a:t>◎指数え運動</a:t>
            </a:r>
            <a:endParaRPr kumimoji="1" lang="en-US" altLang="ja-JP" sz="1600" b="1" dirty="0" smtClean="0"/>
          </a:p>
          <a:p>
            <a:r>
              <a:rPr kumimoji="1" lang="ja-JP" altLang="en-US" sz="1600" dirty="0" smtClean="0"/>
              <a:t>①両手を同時に指を数えていく。</a:t>
            </a:r>
            <a:endParaRPr kumimoji="1" lang="en-US" altLang="ja-JP" sz="1600" dirty="0" smtClean="0"/>
          </a:p>
          <a:p>
            <a:r>
              <a:rPr kumimoji="1" lang="ja-JP" altLang="en-US" sz="1600" dirty="0" smtClean="0"/>
              <a:t>②右手はグーから数え、左手はパーから数える。</a:t>
            </a:r>
            <a:endParaRPr kumimoji="1" lang="en-US" altLang="ja-JP" sz="1600" dirty="0"/>
          </a:p>
          <a:p>
            <a:endParaRPr kumimoji="1" lang="ja-JP" altLang="en-US" sz="1600" dirty="0"/>
          </a:p>
        </p:txBody>
      </p:sp>
      <p:pic>
        <p:nvPicPr>
          <p:cNvPr id="2" name="図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88831" y="2642897"/>
            <a:ext cx="1843846" cy="2576803"/>
          </a:xfrm>
          <a:prstGeom prst="rect">
            <a:avLst/>
          </a:prstGeom>
        </p:spPr>
      </p:pic>
      <p:pic>
        <p:nvPicPr>
          <p:cNvPr id="3" name="図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88180" y="8199873"/>
            <a:ext cx="911020" cy="911020"/>
          </a:xfrm>
          <a:prstGeom prst="rect">
            <a:avLst/>
          </a:prstGeom>
        </p:spPr>
      </p:pic>
      <p:sp>
        <p:nvSpPr>
          <p:cNvPr id="4" name="テキスト ボックス 3"/>
          <p:cNvSpPr txBox="1"/>
          <p:nvPr/>
        </p:nvSpPr>
        <p:spPr>
          <a:xfrm>
            <a:off x="222314" y="9447768"/>
            <a:ext cx="6340197" cy="338554"/>
          </a:xfrm>
          <a:prstGeom prst="rect">
            <a:avLst/>
          </a:prstGeom>
          <a:noFill/>
        </p:spPr>
        <p:txBody>
          <a:bodyPr wrap="none" rtlCol="0">
            <a:spAutoFit/>
          </a:bodyPr>
          <a:lstStyle/>
          <a:p>
            <a:r>
              <a:rPr kumimoji="1" lang="ja-JP" altLang="en-US" sz="1600" dirty="0" smtClean="0">
                <a:solidFill>
                  <a:srgbClr val="FF0000"/>
                </a:solidFill>
              </a:rPr>
              <a:t>★当ステーション</a:t>
            </a:r>
            <a:r>
              <a:rPr kumimoji="1" lang="ja-JP" altLang="en-US" sz="1600" dirty="0">
                <a:solidFill>
                  <a:srgbClr val="FF0000"/>
                </a:solidFill>
              </a:rPr>
              <a:t>では認知症予防のリハビリも対応して</a:t>
            </a:r>
            <a:r>
              <a:rPr kumimoji="1" lang="ja-JP" altLang="en-US" sz="1600" dirty="0" smtClean="0">
                <a:solidFill>
                  <a:srgbClr val="FF0000"/>
                </a:solidFill>
              </a:rPr>
              <a:t>おります★</a:t>
            </a:r>
            <a:endParaRPr kumimoji="1" lang="en-US" altLang="ja-JP" sz="1600" dirty="0">
              <a:solidFill>
                <a:srgbClr val="FF0000"/>
              </a:solidFill>
            </a:endParaRPr>
          </a:p>
        </p:txBody>
      </p:sp>
    </p:spTree>
    <p:extLst>
      <p:ext uri="{BB962C8B-B14F-4D97-AF65-F5344CB8AC3E}">
        <p14:creationId xmlns:p14="http://schemas.microsoft.com/office/powerpoint/2010/main" val="1443337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角丸四角形 19"/>
          <p:cNvSpPr/>
          <p:nvPr/>
        </p:nvSpPr>
        <p:spPr>
          <a:xfrm>
            <a:off x="175733" y="3460068"/>
            <a:ext cx="6620607" cy="1526403"/>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484094" y="39234"/>
            <a:ext cx="5744584" cy="677108"/>
          </a:xfrm>
          <a:prstGeom prst="rect">
            <a:avLst/>
          </a:prstGeom>
          <a:noFill/>
        </p:spPr>
        <p:txBody>
          <a:bodyPr wrap="square" rtlCol="0">
            <a:spAutoFit/>
          </a:bodyPr>
          <a:lstStyle/>
          <a:p>
            <a:r>
              <a:rPr kumimoji="1" lang="ja-JP" altLang="en-US" sz="2400" b="1" dirty="0" smtClean="0">
                <a:solidFill>
                  <a:srgbClr val="FF0000"/>
                </a:solidFill>
              </a:rPr>
              <a:t>第</a:t>
            </a:r>
            <a:r>
              <a:rPr kumimoji="1" lang="ja-JP" altLang="en-US" sz="2400" b="1" dirty="0">
                <a:solidFill>
                  <a:srgbClr val="FF0000"/>
                </a:solidFill>
              </a:rPr>
              <a:t>２</a:t>
            </a:r>
            <a:r>
              <a:rPr kumimoji="1" lang="ja-JP" altLang="en-US" sz="2400" b="1" dirty="0" smtClean="0">
                <a:solidFill>
                  <a:srgbClr val="FF0000"/>
                </a:solidFill>
              </a:rPr>
              <a:t>回　健康講座を開催しました！</a:t>
            </a:r>
            <a:endParaRPr kumimoji="1" lang="en-US" altLang="ja-JP" sz="2400" b="1" dirty="0" smtClean="0">
              <a:solidFill>
                <a:srgbClr val="FF0000"/>
              </a:solidFill>
            </a:endParaRPr>
          </a:p>
          <a:p>
            <a:pPr algn="r"/>
            <a:r>
              <a:rPr kumimoji="1" lang="en-US" altLang="ja-JP" sz="1400" dirty="0" smtClean="0"/>
              <a:t>11/14(</a:t>
            </a:r>
            <a:r>
              <a:rPr kumimoji="1" lang="ja-JP" altLang="en-US" sz="1400" dirty="0" smtClean="0"/>
              <a:t>金</a:t>
            </a:r>
            <a:r>
              <a:rPr kumimoji="1" lang="en-US" altLang="ja-JP" sz="1400" dirty="0" smtClean="0"/>
              <a:t>)14</a:t>
            </a:r>
            <a:r>
              <a:rPr kumimoji="1" lang="ja-JP" altLang="en-US" sz="1400" dirty="0" smtClean="0"/>
              <a:t>時～</a:t>
            </a:r>
            <a:r>
              <a:rPr kumimoji="1" lang="en-US" altLang="ja-JP" sz="1400" dirty="0" smtClean="0"/>
              <a:t>15</a:t>
            </a:r>
            <a:r>
              <a:rPr kumimoji="1" lang="ja-JP" altLang="en-US" sz="1400" dirty="0" smtClean="0"/>
              <a:t>時</a:t>
            </a:r>
            <a:r>
              <a:rPr kumimoji="1" lang="en-US" altLang="ja-JP" sz="1400" dirty="0" smtClean="0"/>
              <a:t>30</a:t>
            </a:r>
            <a:r>
              <a:rPr kumimoji="1" lang="ja-JP" altLang="en-US" sz="1400" dirty="0" smtClean="0"/>
              <a:t>分　於</a:t>
            </a:r>
            <a:r>
              <a:rPr kumimoji="1" lang="en-US" altLang="ja-JP" sz="1400" dirty="0" smtClean="0"/>
              <a:t>:</a:t>
            </a:r>
            <a:r>
              <a:rPr kumimoji="1" lang="ja-JP" altLang="en-US" sz="1400" dirty="0" smtClean="0"/>
              <a:t>米子産業体育館</a:t>
            </a:r>
            <a:endParaRPr kumimoji="1" lang="ja-JP" altLang="en-US" sz="1400" dirty="0"/>
          </a:p>
        </p:txBody>
      </p:sp>
      <p:sp>
        <p:nvSpPr>
          <p:cNvPr id="4" name="テキスト ボックス 3"/>
          <p:cNvSpPr txBox="1"/>
          <p:nvPr/>
        </p:nvSpPr>
        <p:spPr>
          <a:xfrm>
            <a:off x="78802" y="716342"/>
            <a:ext cx="6697331" cy="1015663"/>
          </a:xfrm>
          <a:prstGeom prst="rect">
            <a:avLst/>
          </a:prstGeom>
          <a:noFill/>
        </p:spPr>
        <p:txBody>
          <a:bodyPr wrap="square" rtlCol="0">
            <a:spAutoFit/>
          </a:bodyPr>
          <a:lstStyle/>
          <a:p>
            <a:r>
              <a:rPr kumimoji="1" lang="ja-JP" altLang="en-US" dirty="0" smtClean="0"/>
              <a:t>　</a:t>
            </a:r>
            <a:r>
              <a:rPr kumimoji="1" lang="ja-JP" altLang="en-US" sz="1400" dirty="0" smtClean="0"/>
              <a:t>先日、当ステーション主催による健康講座を開催しました。理学療法士である徳盛大介が講師を務め、</a:t>
            </a:r>
            <a:r>
              <a:rPr kumimoji="1" lang="ja-JP" altLang="en-US" sz="1400" b="1" dirty="0" smtClean="0"/>
              <a:t>「</a:t>
            </a:r>
            <a:r>
              <a:rPr kumimoji="1" lang="ja-JP" altLang="en-US" sz="1400" b="1" dirty="0"/>
              <a:t>肩こり</a:t>
            </a:r>
            <a:r>
              <a:rPr kumimoji="1" lang="ja-JP" altLang="en-US" sz="1400" b="1" dirty="0" smtClean="0"/>
              <a:t>の治し方・予防体操」</a:t>
            </a:r>
            <a:r>
              <a:rPr kumimoji="1" lang="ja-JP" altLang="en-US" sz="1400" dirty="0" smtClean="0"/>
              <a:t>をテーマに講座を開催しました。</a:t>
            </a:r>
            <a:endParaRPr kumimoji="1" lang="en-US" altLang="ja-JP" sz="1400" dirty="0" smtClean="0"/>
          </a:p>
          <a:p>
            <a:r>
              <a:rPr kumimoji="1" lang="ja-JP" altLang="en-US" sz="1400" dirty="0" smtClean="0"/>
              <a:t>ご参加</a:t>
            </a:r>
            <a:r>
              <a:rPr kumimoji="1" lang="ja-JP" altLang="en-US" sz="1400" dirty="0"/>
              <a:t>いただきました</a:t>
            </a:r>
            <a:r>
              <a:rPr kumimoji="1" lang="ja-JP" altLang="en-US" sz="1400" dirty="0" smtClean="0"/>
              <a:t>皆様、ありがとうございました。</a:t>
            </a:r>
            <a:endParaRPr kumimoji="1" lang="en-US" altLang="ja-JP" sz="1400" dirty="0" smtClean="0"/>
          </a:p>
        </p:txBody>
      </p:sp>
      <p:sp>
        <p:nvSpPr>
          <p:cNvPr id="5" name="テキスト ボックス 4"/>
          <p:cNvSpPr txBox="1"/>
          <p:nvPr/>
        </p:nvSpPr>
        <p:spPr>
          <a:xfrm>
            <a:off x="3486036" y="5636630"/>
            <a:ext cx="2258057" cy="584775"/>
          </a:xfrm>
          <a:prstGeom prst="rect">
            <a:avLst/>
          </a:prstGeom>
          <a:noFill/>
        </p:spPr>
        <p:txBody>
          <a:bodyPr wrap="square" rtlCol="0">
            <a:spAutoFit/>
          </a:bodyPr>
          <a:lstStyle/>
          <a:p>
            <a:r>
              <a:rPr kumimoji="1" lang="ja-JP" altLang="en-US" sz="1600" b="1" dirty="0" smtClean="0"/>
              <a:t>多くの皆様のご参加をお待ちしています。</a:t>
            </a:r>
            <a:endParaRPr kumimoji="1" lang="ja-JP" altLang="en-US" sz="1600" b="1" dirty="0"/>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7806" y="1732005"/>
            <a:ext cx="2237591" cy="1493711"/>
          </a:xfrm>
          <a:prstGeom prst="rect">
            <a:avLst/>
          </a:prstGeom>
        </p:spPr>
      </p:pic>
      <p:pic>
        <p:nvPicPr>
          <p:cNvPr id="6" name="図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62535" y="1696265"/>
            <a:ext cx="2341755" cy="1500410"/>
          </a:xfrm>
          <a:prstGeom prst="rect">
            <a:avLst/>
          </a:prstGeom>
        </p:spPr>
      </p:pic>
      <p:sp>
        <p:nvSpPr>
          <p:cNvPr id="18" name="テキスト ボックス 17"/>
          <p:cNvSpPr txBox="1"/>
          <p:nvPr/>
        </p:nvSpPr>
        <p:spPr>
          <a:xfrm>
            <a:off x="2165176" y="3460068"/>
            <a:ext cx="1980029" cy="307777"/>
          </a:xfrm>
          <a:prstGeom prst="rect">
            <a:avLst/>
          </a:prstGeom>
          <a:noFill/>
        </p:spPr>
        <p:txBody>
          <a:bodyPr wrap="none" rtlCol="0">
            <a:spAutoFit/>
          </a:bodyPr>
          <a:lstStyle/>
          <a:p>
            <a:r>
              <a:rPr kumimoji="1" lang="ja-JP" altLang="en-US" sz="1400" dirty="0" smtClean="0"/>
              <a:t>参加者の皆様のご感想</a:t>
            </a:r>
            <a:endParaRPr kumimoji="1" lang="ja-JP" altLang="en-US" sz="1400" dirty="0"/>
          </a:p>
        </p:txBody>
      </p:sp>
      <p:sp>
        <p:nvSpPr>
          <p:cNvPr id="19" name="テキスト ボックス 18"/>
          <p:cNvSpPr txBox="1"/>
          <p:nvPr/>
        </p:nvSpPr>
        <p:spPr>
          <a:xfrm>
            <a:off x="539601" y="3767844"/>
            <a:ext cx="5845867" cy="1169551"/>
          </a:xfrm>
          <a:prstGeom prst="rect">
            <a:avLst/>
          </a:prstGeom>
          <a:solidFill>
            <a:schemeClr val="bg1"/>
          </a:solidFill>
        </p:spPr>
        <p:txBody>
          <a:bodyPr wrap="square" rtlCol="0">
            <a:spAutoFit/>
          </a:bodyPr>
          <a:lstStyle/>
          <a:p>
            <a:r>
              <a:rPr kumimoji="1" lang="ja-JP" altLang="en-US" sz="1400" dirty="0" smtClean="0"/>
              <a:t>・腰痛にいろいろ原因、治療箇所があることがわかりました。</a:t>
            </a:r>
            <a:endParaRPr kumimoji="1" lang="en-US" altLang="ja-JP" sz="1400" dirty="0" smtClean="0"/>
          </a:p>
          <a:p>
            <a:r>
              <a:rPr kumimoji="1" lang="ja-JP" altLang="en-US" sz="1400" dirty="0" smtClean="0"/>
              <a:t>・分かりやすく、治療のポイントがわかり参考になりました。</a:t>
            </a:r>
            <a:endParaRPr kumimoji="1" lang="en-US" altLang="ja-JP" sz="1400" dirty="0" smtClean="0"/>
          </a:p>
          <a:p>
            <a:r>
              <a:rPr kumimoji="1" lang="ja-JP" altLang="en-US" sz="1400" dirty="0" smtClean="0"/>
              <a:t>・とても親切で参考になりました。</a:t>
            </a:r>
            <a:endParaRPr kumimoji="1" lang="en-US" altLang="ja-JP" sz="1400" dirty="0" smtClean="0"/>
          </a:p>
          <a:p>
            <a:r>
              <a:rPr kumimoji="1" lang="ja-JP" altLang="en-US" sz="1400" dirty="0" smtClean="0"/>
              <a:t>・わかりやすく良かったです。</a:t>
            </a:r>
            <a:endParaRPr kumimoji="1" lang="en-US" altLang="ja-JP" sz="1400" dirty="0" smtClean="0"/>
          </a:p>
          <a:p>
            <a:r>
              <a:rPr kumimoji="1" lang="ja-JP" altLang="en-US" sz="1400" dirty="0" smtClean="0"/>
              <a:t>・もっと実技が多いほうがよかった。</a:t>
            </a:r>
            <a:endParaRPr kumimoji="1" lang="ja-JP" altLang="en-US" sz="1400" dirty="0"/>
          </a:p>
        </p:txBody>
      </p:sp>
      <p:sp>
        <p:nvSpPr>
          <p:cNvPr id="21" name="テキスト ボックス 20"/>
          <p:cNvSpPr txBox="1"/>
          <p:nvPr/>
        </p:nvSpPr>
        <p:spPr>
          <a:xfrm>
            <a:off x="78803" y="5080000"/>
            <a:ext cx="4783298" cy="1169551"/>
          </a:xfrm>
          <a:prstGeom prst="rect">
            <a:avLst/>
          </a:prstGeom>
          <a:noFill/>
        </p:spPr>
        <p:txBody>
          <a:bodyPr wrap="square" rtlCol="0">
            <a:spAutoFit/>
          </a:bodyPr>
          <a:lstStyle/>
          <a:p>
            <a:r>
              <a:rPr kumimoji="1" lang="en-US" altLang="ja-JP" sz="1400" dirty="0" smtClean="0"/>
              <a:t>【</a:t>
            </a:r>
            <a:r>
              <a:rPr kumimoji="1" lang="ja-JP" altLang="en-US" sz="1400" dirty="0" smtClean="0"/>
              <a:t>第３回　健康講座のお知らせ</a:t>
            </a:r>
            <a:r>
              <a:rPr kumimoji="1" lang="en-US" altLang="ja-JP" sz="1400" dirty="0" smtClean="0"/>
              <a:t>】</a:t>
            </a:r>
          </a:p>
          <a:p>
            <a:r>
              <a:rPr kumimoji="1" lang="ja-JP" altLang="en-US" sz="1400" dirty="0" smtClean="0"/>
              <a:t>日時：平成年月日（）</a:t>
            </a:r>
            <a:r>
              <a:rPr kumimoji="1" lang="en-US" altLang="ja-JP" sz="1400" dirty="0" smtClean="0"/>
              <a:t>14:00</a:t>
            </a:r>
            <a:r>
              <a:rPr kumimoji="1" lang="ja-JP" altLang="en-US" sz="1400" dirty="0" smtClean="0"/>
              <a:t>～</a:t>
            </a:r>
            <a:r>
              <a:rPr kumimoji="1" lang="en-US" altLang="ja-JP" sz="1400" dirty="0" smtClean="0"/>
              <a:t>15:30</a:t>
            </a:r>
            <a:r>
              <a:rPr kumimoji="1" lang="ja-JP" altLang="en-US" sz="1400" dirty="0" smtClean="0"/>
              <a:t>　受付</a:t>
            </a:r>
            <a:r>
              <a:rPr kumimoji="1" lang="en-US" altLang="ja-JP" sz="1400" dirty="0" smtClean="0"/>
              <a:t>13:30</a:t>
            </a:r>
            <a:r>
              <a:rPr kumimoji="1" lang="ja-JP" altLang="en-US" sz="1400" dirty="0" smtClean="0"/>
              <a:t>～</a:t>
            </a:r>
            <a:endParaRPr kumimoji="1" lang="en-US" altLang="ja-JP" sz="1400" dirty="0" smtClean="0"/>
          </a:p>
          <a:p>
            <a:r>
              <a:rPr kumimoji="1" lang="ja-JP" altLang="en-US" sz="1400" dirty="0" smtClean="0"/>
              <a:t>場所：米子市産業体育館　小会議室２</a:t>
            </a:r>
            <a:endParaRPr kumimoji="1" lang="en-US" altLang="ja-JP" sz="1400" dirty="0" smtClean="0"/>
          </a:p>
          <a:p>
            <a:r>
              <a:rPr kumimoji="1" lang="ja-JP" altLang="en-US" sz="1400" dirty="0" smtClean="0"/>
              <a:t>テーマ：</a:t>
            </a:r>
            <a:endParaRPr kumimoji="1" lang="en-US" altLang="ja-JP" sz="1400" dirty="0" smtClean="0"/>
          </a:p>
          <a:p>
            <a:r>
              <a:rPr kumimoji="1" lang="ja-JP" altLang="en-US" sz="1400" dirty="0" smtClean="0"/>
              <a:t>講師：</a:t>
            </a:r>
            <a:endParaRPr kumimoji="1" lang="ja-JP" altLang="en-US" sz="1400" dirty="0"/>
          </a:p>
        </p:txBody>
      </p:sp>
      <p:sp>
        <p:nvSpPr>
          <p:cNvPr id="16" name="正方形/長方形 15">
            <a:extLst>
              <a:ext uri="{FF2B5EF4-FFF2-40B4-BE49-F238E27FC236}">
                <a16:creationId xmlns:a16="http://schemas.microsoft.com/office/drawing/2014/main" xmlns="" id="{333E62F7-AC49-4B6A-85C7-CD4850CCFF00}"/>
              </a:ext>
            </a:extLst>
          </p:cNvPr>
          <p:cNvSpPr/>
          <p:nvPr/>
        </p:nvSpPr>
        <p:spPr>
          <a:xfrm>
            <a:off x="128706" y="8532734"/>
            <a:ext cx="5421193" cy="547669"/>
          </a:xfrm>
          <a:prstGeom prst="rect">
            <a:avLst/>
          </a:prstGeom>
          <a:noFill/>
          <a:ln w="57150" cap="flat" cmpd="dbl">
            <a:solidFill>
              <a:schemeClr val="bg1">
                <a:lumMod val="65000"/>
              </a:schemeClr>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7" name="図 16">
            <a:extLst>
              <a:ext uri="{FF2B5EF4-FFF2-40B4-BE49-F238E27FC236}">
                <a16:creationId xmlns:a16="http://schemas.microsoft.com/office/drawing/2014/main" xmlns="" id="{2F37C877-8DE0-4D1C-A35D-49B15067468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39233" t="47118" r="39518" b="30260"/>
          <a:stretch/>
        </p:blipFill>
        <p:spPr>
          <a:xfrm>
            <a:off x="233178" y="8626607"/>
            <a:ext cx="438509" cy="420668"/>
          </a:xfrm>
          <a:prstGeom prst="rect">
            <a:avLst/>
          </a:prstGeom>
        </p:spPr>
      </p:pic>
      <p:sp>
        <p:nvSpPr>
          <p:cNvPr id="22" name="テキスト ボックス 21">
            <a:extLst>
              <a:ext uri="{FF2B5EF4-FFF2-40B4-BE49-F238E27FC236}">
                <a16:creationId xmlns:a16="http://schemas.microsoft.com/office/drawing/2014/main" xmlns="" id="{757F5542-23F0-4C97-8FE5-E43802260219}"/>
              </a:ext>
            </a:extLst>
          </p:cNvPr>
          <p:cNvSpPr txBox="1"/>
          <p:nvPr/>
        </p:nvSpPr>
        <p:spPr>
          <a:xfrm>
            <a:off x="743397" y="8606513"/>
            <a:ext cx="4507387" cy="400110"/>
          </a:xfrm>
          <a:prstGeom prst="rect">
            <a:avLst/>
          </a:prstGeom>
          <a:noFill/>
          <a:ln>
            <a:noFill/>
          </a:ln>
        </p:spPr>
        <p:txBody>
          <a:bodyPr vert="horz" wrap="square" rtlCol="0">
            <a:spAutoFit/>
          </a:bodyPr>
          <a:lstStyle/>
          <a:p>
            <a:r>
              <a:rPr kumimoji="1" lang="ja-JP" altLang="en-US" sz="2000" b="1" spc="-150" dirty="0">
                <a:ln w="12700">
                  <a:solidFill>
                    <a:srgbClr val="FF0000"/>
                  </a:solidFill>
                </a:ln>
                <a:solidFill>
                  <a:srgbClr val="FF9933"/>
                </a:solidFill>
                <a:latin typeface="しねきゃぷしょん" panose="02000600000000000000" pitchFamily="2" charset="-128"/>
                <a:ea typeface="しねきゃぷしょん" panose="02000600000000000000" pitchFamily="2" charset="-128"/>
              </a:rPr>
              <a:t>す</a:t>
            </a:r>
            <a:r>
              <a:rPr kumimoji="1" lang="ja-JP" altLang="en-US" sz="2000" b="1" spc="-150" dirty="0" smtClean="0">
                <a:ln w="12700">
                  <a:solidFill>
                    <a:srgbClr val="FF0000"/>
                  </a:solidFill>
                </a:ln>
                <a:solidFill>
                  <a:srgbClr val="FF9933"/>
                </a:solidFill>
                <a:latin typeface="しねきゃぷしょん" panose="02000600000000000000" pitchFamily="2" charset="-128"/>
                <a:ea typeface="しねきゃぷしょん" panose="02000600000000000000" pitchFamily="2" charset="-128"/>
              </a:rPr>
              <a:t>まいる訪問看護リハビリステーション</a:t>
            </a:r>
            <a:endParaRPr kumimoji="1" lang="ja-JP" altLang="en-US" sz="2000" b="1" spc="-150" dirty="0">
              <a:ln w="12700">
                <a:solidFill>
                  <a:srgbClr val="FF0000"/>
                </a:solidFill>
              </a:ln>
              <a:solidFill>
                <a:srgbClr val="FF9933"/>
              </a:solidFill>
              <a:latin typeface="しねきゃぷしょん" panose="02000600000000000000" pitchFamily="2" charset="-128"/>
              <a:ea typeface="しねきゃぷしょん" panose="02000600000000000000" pitchFamily="2" charset="-128"/>
            </a:endParaRPr>
          </a:p>
        </p:txBody>
      </p:sp>
      <p:sp>
        <p:nvSpPr>
          <p:cNvPr id="23" name="テキスト ボックス 22">
            <a:extLst>
              <a:ext uri="{FF2B5EF4-FFF2-40B4-BE49-F238E27FC236}">
                <a16:creationId xmlns:a16="http://schemas.microsoft.com/office/drawing/2014/main" xmlns="" id="{CEC0B45A-89AD-4A75-9C65-1F009CC46CC7}"/>
              </a:ext>
            </a:extLst>
          </p:cNvPr>
          <p:cNvSpPr txBox="1"/>
          <p:nvPr/>
        </p:nvSpPr>
        <p:spPr>
          <a:xfrm>
            <a:off x="78803" y="9096057"/>
            <a:ext cx="4650612" cy="738664"/>
          </a:xfrm>
          <a:prstGeom prst="rect">
            <a:avLst/>
          </a:prstGeom>
          <a:noFill/>
          <a:ln>
            <a:noFill/>
          </a:ln>
        </p:spPr>
        <p:txBody>
          <a:bodyPr vert="horz" wrap="square" rtlCol="0">
            <a:spAutoFit/>
          </a:bodyPr>
          <a:lstStyle/>
          <a:p>
            <a:r>
              <a:rPr kumimoji="1" lang="ja-JP" altLang="en-US" sz="1400" dirty="0">
                <a:latin typeface="02うつくし明朝体" panose="02000600000000000000" pitchFamily="50" charset="-128"/>
                <a:ea typeface="02うつくし明朝体" panose="02000600000000000000" pitchFamily="50" charset="-128"/>
              </a:rPr>
              <a:t>営業日　月曜日～金曜日</a:t>
            </a:r>
            <a:r>
              <a:rPr kumimoji="1" lang="ja-JP" altLang="en-US" sz="1400" dirty="0" smtClean="0">
                <a:latin typeface="02うつくし明朝体" panose="02000600000000000000" pitchFamily="50" charset="-128"/>
                <a:ea typeface="02うつくし明朝体" panose="02000600000000000000" pitchFamily="50" charset="-128"/>
              </a:rPr>
              <a:t>（盆・年末</a:t>
            </a:r>
            <a:r>
              <a:rPr kumimoji="1" lang="ja-JP" altLang="en-US" sz="1400" dirty="0">
                <a:latin typeface="02うつくし明朝体" panose="02000600000000000000" pitchFamily="50" charset="-128"/>
                <a:ea typeface="02うつくし明朝体" panose="02000600000000000000" pitchFamily="50" charset="-128"/>
              </a:rPr>
              <a:t>年始除く）</a:t>
            </a:r>
            <a:endParaRPr kumimoji="1" lang="en-US" altLang="ja-JP" sz="1400" dirty="0">
              <a:latin typeface="02うつくし明朝体" panose="02000600000000000000" pitchFamily="50" charset="-128"/>
              <a:ea typeface="02うつくし明朝体" panose="02000600000000000000" pitchFamily="50" charset="-128"/>
            </a:endParaRPr>
          </a:p>
          <a:p>
            <a:r>
              <a:rPr kumimoji="1" lang="ja-JP" altLang="en-US" sz="1400" dirty="0">
                <a:latin typeface="02うつくし明朝体" panose="02000600000000000000" pitchFamily="50" charset="-128"/>
                <a:ea typeface="02うつくし明朝体" panose="02000600000000000000" pitchFamily="50" charset="-128"/>
              </a:rPr>
              <a:t>営業時間　午前</a:t>
            </a:r>
            <a:r>
              <a:rPr kumimoji="1" lang="en-US" altLang="ja-JP" sz="1400" dirty="0">
                <a:latin typeface="02うつくし明朝体" panose="02000600000000000000" pitchFamily="50" charset="-128"/>
                <a:ea typeface="02うつくし明朝体" panose="02000600000000000000" pitchFamily="50" charset="-128"/>
              </a:rPr>
              <a:t>8</a:t>
            </a:r>
            <a:r>
              <a:rPr kumimoji="1" lang="ja-JP" altLang="en-US" sz="1400" dirty="0">
                <a:latin typeface="02うつくし明朝体" panose="02000600000000000000" pitchFamily="50" charset="-128"/>
                <a:ea typeface="02うつくし明朝体" panose="02000600000000000000" pitchFamily="50" charset="-128"/>
              </a:rPr>
              <a:t>時</a:t>
            </a:r>
            <a:r>
              <a:rPr kumimoji="1" lang="en-US" altLang="ja-JP" sz="1400" dirty="0">
                <a:latin typeface="02うつくし明朝体" panose="02000600000000000000" pitchFamily="50" charset="-128"/>
                <a:ea typeface="02うつくし明朝体" panose="02000600000000000000" pitchFamily="50" charset="-128"/>
              </a:rPr>
              <a:t>30</a:t>
            </a:r>
            <a:r>
              <a:rPr kumimoji="1" lang="ja-JP" altLang="en-US" sz="1400" dirty="0">
                <a:latin typeface="02うつくし明朝体" panose="02000600000000000000" pitchFamily="50" charset="-128"/>
                <a:ea typeface="02うつくし明朝体" panose="02000600000000000000" pitchFamily="50" charset="-128"/>
              </a:rPr>
              <a:t>分～午後</a:t>
            </a:r>
            <a:r>
              <a:rPr kumimoji="1" lang="en-US" altLang="ja-JP" sz="1400" dirty="0">
                <a:latin typeface="02うつくし明朝体" panose="02000600000000000000" pitchFamily="50" charset="-128"/>
                <a:ea typeface="02うつくし明朝体" panose="02000600000000000000" pitchFamily="50" charset="-128"/>
              </a:rPr>
              <a:t>5</a:t>
            </a:r>
            <a:r>
              <a:rPr kumimoji="1" lang="ja-JP" altLang="en-US" sz="1400" dirty="0">
                <a:latin typeface="02うつくし明朝体" panose="02000600000000000000" pitchFamily="50" charset="-128"/>
                <a:ea typeface="02うつくし明朝体" panose="02000600000000000000" pitchFamily="50" charset="-128"/>
              </a:rPr>
              <a:t>時</a:t>
            </a:r>
            <a:r>
              <a:rPr kumimoji="1" lang="en-US" altLang="ja-JP" sz="1400" dirty="0">
                <a:latin typeface="02うつくし明朝体" panose="02000600000000000000" pitchFamily="50" charset="-128"/>
                <a:ea typeface="02うつくし明朝体" panose="02000600000000000000" pitchFamily="50" charset="-128"/>
              </a:rPr>
              <a:t>30</a:t>
            </a:r>
            <a:r>
              <a:rPr kumimoji="1" lang="ja-JP" altLang="en-US" sz="1400" dirty="0">
                <a:latin typeface="02うつくし明朝体" panose="02000600000000000000" pitchFamily="50" charset="-128"/>
                <a:ea typeface="02うつくし明朝体" panose="02000600000000000000" pitchFamily="50" charset="-128"/>
              </a:rPr>
              <a:t>分</a:t>
            </a:r>
            <a:endParaRPr kumimoji="1" lang="en-US" altLang="ja-JP" sz="1400" dirty="0">
              <a:latin typeface="02うつくし明朝体" panose="02000600000000000000" pitchFamily="50" charset="-128"/>
              <a:ea typeface="02うつくし明朝体" panose="02000600000000000000" pitchFamily="50" charset="-128"/>
            </a:endParaRPr>
          </a:p>
          <a:p>
            <a:r>
              <a:rPr kumimoji="1" lang="ja-JP" altLang="en-US" sz="1400" dirty="0">
                <a:latin typeface="02うつくし明朝体" panose="02000600000000000000" pitchFamily="50" charset="-128"/>
                <a:ea typeface="02うつくし明朝体" panose="02000600000000000000" pitchFamily="50" charset="-128"/>
              </a:rPr>
              <a:t>訪問エリア　</a:t>
            </a:r>
            <a:r>
              <a:rPr kumimoji="1" lang="ja-JP" altLang="en-US" sz="1400" dirty="0" smtClean="0">
                <a:latin typeface="02うつくし明朝体" panose="02000600000000000000" pitchFamily="50" charset="-128"/>
                <a:ea typeface="02うつくし明朝体" panose="02000600000000000000" pitchFamily="50" charset="-128"/>
              </a:rPr>
              <a:t>米子市、境港市、伯耆町</a:t>
            </a:r>
            <a:r>
              <a:rPr kumimoji="1" lang="en-US" altLang="ja-JP" sz="1400" dirty="0" smtClean="0">
                <a:latin typeface="02うつくし明朝体" panose="02000600000000000000" pitchFamily="50" charset="-128"/>
                <a:ea typeface="02うつくし明朝体" panose="02000600000000000000" pitchFamily="50" charset="-128"/>
              </a:rPr>
              <a:t>(</a:t>
            </a:r>
            <a:r>
              <a:rPr kumimoji="1" lang="ja-JP" altLang="en-US" sz="1400" dirty="0" smtClean="0">
                <a:latin typeface="02うつくし明朝体" panose="02000600000000000000" pitchFamily="50" charset="-128"/>
                <a:ea typeface="02うつくし明朝体" panose="02000600000000000000" pitchFamily="50" charset="-128"/>
              </a:rPr>
              <a:t>旧岸本町エリア</a:t>
            </a:r>
            <a:r>
              <a:rPr kumimoji="1" lang="en-US" altLang="ja-JP" sz="1400" dirty="0" smtClean="0">
                <a:latin typeface="02うつくし明朝体" panose="02000600000000000000" pitchFamily="50" charset="-128"/>
                <a:ea typeface="02うつくし明朝体" panose="02000600000000000000" pitchFamily="50" charset="-128"/>
              </a:rPr>
              <a:t>)</a:t>
            </a:r>
            <a:endParaRPr kumimoji="1" lang="ja-JP" altLang="en-US" sz="1400" dirty="0">
              <a:latin typeface="02うつくし明朝体" panose="02000600000000000000" pitchFamily="50" charset="-128"/>
              <a:ea typeface="02うつくし明朝体" panose="02000600000000000000" pitchFamily="50" charset="-128"/>
            </a:endParaRPr>
          </a:p>
        </p:txBody>
      </p:sp>
      <p:sp>
        <p:nvSpPr>
          <p:cNvPr id="24" name="テキスト ボックス 23"/>
          <p:cNvSpPr txBox="1"/>
          <p:nvPr/>
        </p:nvSpPr>
        <p:spPr>
          <a:xfrm>
            <a:off x="4458170" y="9142223"/>
            <a:ext cx="1280160" cy="646331"/>
          </a:xfrm>
          <a:prstGeom prst="rect">
            <a:avLst/>
          </a:prstGeom>
          <a:noFill/>
        </p:spPr>
        <p:txBody>
          <a:bodyPr wrap="square" rtlCol="0">
            <a:spAutoFit/>
          </a:bodyPr>
          <a:lstStyle/>
          <a:p>
            <a:r>
              <a:rPr kumimoji="1" lang="ja-JP" altLang="en-US" sz="1200" dirty="0" smtClean="0"/>
              <a:t>当ステーションの</a:t>
            </a:r>
            <a:r>
              <a:rPr kumimoji="1" lang="en-US" altLang="ja-JP" sz="1200" dirty="0" smtClean="0"/>
              <a:t>HP</a:t>
            </a:r>
            <a:r>
              <a:rPr kumimoji="1" lang="ja-JP" altLang="en-US" sz="1200" dirty="0" smtClean="0"/>
              <a:t>は</a:t>
            </a:r>
            <a:endParaRPr kumimoji="1" lang="en-US" altLang="ja-JP" sz="1200" dirty="0" smtClean="0"/>
          </a:p>
          <a:p>
            <a:r>
              <a:rPr kumimoji="1" lang="ja-JP" altLang="en-US" sz="1200" dirty="0" smtClean="0"/>
              <a:t>こちらから</a:t>
            </a:r>
            <a:endParaRPr kumimoji="1" lang="en-US" altLang="ja-JP" sz="1200" dirty="0" smtClean="0"/>
          </a:p>
        </p:txBody>
      </p:sp>
      <p:pic>
        <p:nvPicPr>
          <p:cNvPr id="25" name="図 2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07859" y="8659112"/>
            <a:ext cx="1041638" cy="1041638"/>
          </a:xfrm>
          <a:prstGeom prst="rect">
            <a:avLst/>
          </a:prstGeom>
        </p:spPr>
      </p:pic>
      <p:sp>
        <p:nvSpPr>
          <p:cNvPr id="26" name="テキスト ボックス 25"/>
          <p:cNvSpPr txBox="1"/>
          <p:nvPr/>
        </p:nvSpPr>
        <p:spPr>
          <a:xfrm>
            <a:off x="26635" y="6417817"/>
            <a:ext cx="6749498" cy="1569660"/>
          </a:xfrm>
          <a:prstGeom prst="rect">
            <a:avLst/>
          </a:prstGeom>
          <a:noFill/>
        </p:spPr>
        <p:txBody>
          <a:bodyPr wrap="square" rtlCol="0">
            <a:spAutoFit/>
          </a:bodyPr>
          <a:lstStyle/>
          <a:p>
            <a:r>
              <a:rPr kumimoji="1" lang="ja-JP" altLang="en-US" sz="1600" b="1" dirty="0" smtClean="0"/>
              <a:t>～訪問リハビリの利用例～</a:t>
            </a:r>
            <a:endParaRPr kumimoji="1" lang="en-US" altLang="ja-JP" sz="1600" b="1" dirty="0" smtClean="0"/>
          </a:p>
          <a:p>
            <a:r>
              <a:rPr kumimoji="1" lang="ja-JP" altLang="en-US" sz="1600" dirty="0" smtClean="0"/>
              <a:t>・</a:t>
            </a:r>
            <a:r>
              <a:rPr kumimoji="1" lang="ja-JP" altLang="en-US" sz="1600" dirty="0"/>
              <a:t>自宅でよく転倒する、</a:t>
            </a:r>
            <a:r>
              <a:rPr kumimoji="1" lang="ja-JP" altLang="en-US" sz="1600" dirty="0" smtClean="0"/>
              <a:t>トイレに</a:t>
            </a:r>
            <a:r>
              <a:rPr kumimoji="1" lang="ja-JP" altLang="en-US" sz="1600" dirty="0"/>
              <a:t>不安があるから</a:t>
            </a:r>
            <a:r>
              <a:rPr kumimoji="1" lang="ja-JP" altLang="en-US" sz="1600" dirty="0" smtClean="0"/>
              <a:t>リハビリして</a:t>
            </a:r>
            <a:r>
              <a:rPr kumimoji="1" lang="ja-JP" altLang="en-US" sz="1600" dirty="0"/>
              <a:t>ほしい。</a:t>
            </a:r>
            <a:endParaRPr kumimoji="1" lang="en-US" altLang="ja-JP" sz="1600" dirty="0"/>
          </a:p>
          <a:p>
            <a:r>
              <a:rPr kumimoji="1" lang="ja-JP" altLang="en-US" sz="1600" dirty="0"/>
              <a:t>・病院や施設から退院して本人や家族が自宅生活に不安があり</a:t>
            </a:r>
            <a:r>
              <a:rPr kumimoji="1" lang="ja-JP" altLang="en-US" sz="1600" dirty="0" smtClean="0"/>
              <a:t>、慣れる</a:t>
            </a:r>
            <a:endParaRPr kumimoji="1" lang="en-US" altLang="ja-JP" sz="1600" dirty="0" smtClean="0"/>
          </a:p>
          <a:p>
            <a:r>
              <a:rPr kumimoji="1" lang="ja-JP" altLang="en-US" sz="1600" dirty="0"/>
              <a:t>　</a:t>
            </a:r>
            <a:r>
              <a:rPr kumimoji="1" lang="ja-JP" altLang="en-US" sz="1600" dirty="0" smtClean="0"/>
              <a:t>まで</a:t>
            </a:r>
            <a:r>
              <a:rPr kumimoji="1" lang="ja-JP" altLang="en-US" sz="1600" dirty="0"/>
              <a:t>自宅でリハビリしてほしい</a:t>
            </a:r>
            <a:r>
              <a:rPr kumimoji="1" lang="ja-JP" altLang="en-US" sz="1600" dirty="0" smtClean="0"/>
              <a:t>。</a:t>
            </a:r>
            <a:endParaRPr kumimoji="1" lang="en-US" altLang="ja-JP" sz="1600" dirty="0" smtClean="0"/>
          </a:p>
          <a:p>
            <a:r>
              <a:rPr kumimoji="1" lang="ja-JP" altLang="en-US" sz="1600" dirty="0" smtClean="0"/>
              <a:t>・日常生活に不安はないが、予防的にリハビリをしてほしい</a:t>
            </a:r>
            <a:r>
              <a:rPr kumimoji="1" lang="ja-JP" altLang="en-US" sz="1600" dirty="0" smtClean="0"/>
              <a:t>。</a:t>
            </a:r>
            <a:endParaRPr kumimoji="1" lang="en-US" altLang="ja-JP" sz="1600" dirty="0">
              <a:solidFill>
                <a:srgbClr val="FF0000"/>
              </a:solidFill>
            </a:endParaRPr>
          </a:p>
          <a:p>
            <a:r>
              <a:rPr kumimoji="1" lang="ja-JP" altLang="en-US" sz="1600" dirty="0"/>
              <a:t>・人が集まる場所が苦手だが、リハビリをしてほしい</a:t>
            </a:r>
            <a:r>
              <a:rPr kumimoji="1" lang="ja-JP" altLang="en-US" sz="1600" dirty="0" smtClean="0"/>
              <a:t>。など</a:t>
            </a:r>
            <a:endParaRPr kumimoji="1" lang="en-US" altLang="ja-JP" sz="1600" dirty="0"/>
          </a:p>
        </p:txBody>
      </p:sp>
      <p:pic>
        <p:nvPicPr>
          <p:cNvPr id="8" name="図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6200000">
            <a:off x="5614013" y="5277193"/>
            <a:ext cx="1359313" cy="964927"/>
          </a:xfrm>
          <a:prstGeom prst="rect">
            <a:avLst/>
          </a:prstGeom>
        </p:spPr>
      </p:pic>
      <p:sp>
        <p:nvSpPr>
          <p:cNvPr id="7" name="テキスト ボックス 6"/>
          <p:cNvSpPr txBox="1"/>
          <p:nvPr/>
        </p:nvSpPr>
        <p:spPr>
          <a:xfrm>
            <a:off x="600213" y="8075964"/>
            <a:ext cx="5724644" cy="369332"/>
          </a:xfrm>
          <a:prstGeom prst="rect">
            <a:avLst/>
          </a:prstGeom>
          <a:noFill/>
        </p:spPr>
        <p:txBody>
          <a:bodyPr wrap="none" rtlCol="0">
            <a:spAutoFit/>
          </a:bodyPr>
          <a:lstStyle/>
          <a:p>
            <a:r>
              <a:rPr kumimoji="1" lang="ja-JP" altLang="en-US" b="1" dirty="0"/>
              <a:t>自宅環境で</a:t>
            </a:r>
            <a:r>
              <a:rPr kumimoji="1" lang="ja-JP" altLang="en-US" b="1" dirty="0">
                <a:solidFill>
                  <a:srgbClr val="FF0000"/>
                </a:solidFill>
              </a:rPr>
              <a:t>利用者様に合わせた</a:t>
            </a:r>
            <a:r>
              <a:rPr kumimoji="1" lang="ja-JP" altLang="en-US" b="1" dirty="0"/>
              <a:t>リハビリが行えます。</a:t>
            </a:r>
            <a:endParaRPr kumimoji="1" lang="en-US" altLang="ja-JP" sz="1600" b="1" dirty="0"/>
          </a:p>
        </p:txBody>
      </p:sp>
    </p:spTree>
    <p:extLst>
      <p:ext uri="{BB962C8B-B14F-4D97-AF65-F5344CB8AC3E}">
        <p14:creationId xmlns:p14="http://schemas.microsoft.com/office/powerpoint/2010/main" val="208228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3145</TotalTime>
  <Words>446</Words>
  <Application>Microsoft Office PowerPoint</Application>
  <PresentationFormat>A4 210 x 297 mm</PresentationFormat>
  <Paragraphs>61</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すまいる訪問看護</dc:creator>
  <cp:lastModifiedBy>okanurasan</cp:lastModifiedBy>
  <cp:revision>134</cp:revision>
  <cp:lastPrinted>2017-11-07T06:34:17Z</cp:lastPrinted>
  <dcterms:created xsi:type="dcterms:W3CDTF">2017-07-19T05:18:07Z</dcterms:created>
  <dcterms:modified xsi:type="dcterms:W3CDTF">2017-11-07T06:45:10Z</dcterms:modified>
</cp:coreProperties>
</file>